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80" r:id="rId3"/>
    <p:sldId id="310" r:id="rId4"/>
    <p:sldId id="304" r:id="rId5"/>
    <p:sldId id="305" r:id="rId6"/>
    <p:sldId id="307" r:id="rId7"/>
    <p:sldId id="306" r:id="rId8"/>
    <p:sldId id="302" r:id="rId9"/>
    <p:sldId id="281" r:id="rId10"/>
    <p:sldId id="309" r:id="rId11"/>
    <p:sldId id="282" r:id="rId12"/>
    <p:sldId id="284" r:id="rId13"/>
    <p:sldId id="286" r:id="rId14"/>
    <p:sldId id="285" r:id="rId15"/>
    <p:sldId id="283" r:id="rId16"/>
    <p:sldId id="291" r:id="rId17"/>
    <p:sldId id="290" r:id="rId18"/>
    <p:sldId id="287" r:id="rId19"/>
    <p:sldId id="288" r:id="rId20"/>
    <p:sldId id="292" r:id="rId21"/>
    <p:sldId id="293" r:id="rId22"/>
    <p:sldId id="294" r:id="rId23"/>
    <p:sldId id="296" r:id="rId24"/>
    <p:sldId id="297" r:id="rId25"/>
    <p:sldId id="298" r:id="rId26"/>
    <p:sldId id="301" r:id="rId27"/>
    <p:sldId id="312" r:id="rId28"/>
    <p:sldId id="311" r:id="rId29"/>
    <p:sldId id="314" r:id="rId30"/>
    <p:sldId id="303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43"/>
    <a:srgbClr val="183777"/>
    <a:srgbClr val="FFFFFF"/>
    <a:srgbClr val="5B9BD5"/>
    <a:srgbClr val="000000"/>
    <a:srgbClr val="5C7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1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2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9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6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1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1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7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2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32F9-D64D-496B-BA73-3964EFC609E4}" type="datetimeFigureOut">
              <a:rPr lang="fr-FR" smtClean="0"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096D-48C7-4871-8F36-F7BF041AF7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07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jamieaquino@yahoo.com" TargetMode="External"/><Relationship Id="rId4" Type="http://schemas.openxmlformats.org/officeDocument/2006/relationships/hyperlink" Target="http://www.haitioceanproject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16415" y="990653"/>
            <a:ext cx="9144000" cy="2552405"/>
          </a:xfrm>
        </p:spPr>
        <p:txBody>
          <a:bodyPr>
            <a:normAutofit fontScale="90000"/>
          </a:bodyPr>
          <a:lstStyle/>
          <a:p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CAMAC -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Effectiveness</a:t>
            </a:r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 of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community-based</a:t>
            </a:r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education</a:t>
            </a:r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 and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fisher</a:t>
            </a:r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 training programs to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sensitize</a:t>
            </a:r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 local populations in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Haiti</a:t>
            </a:r>
            <a:r>
              <a:rPr lang="fr-FR" sz="5000" b="1" dirty="0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 about </a:t>
            </a:r>
            <a:r>
              <a:rPr lang="fr-FR" sz="5000" b="1" dirty="0" err="1">
                <a:solidFill>
                  <a:srgbClr val="183777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Lucida Sans Unicode" panose="020B0602030504020204" pitchFamily="34" charset="0"/>
              </a:rPr>
              <a:t>whales</a:t>
            </a:r>
            <a:endParaRPr lang="fr-FR" sz="5000" b="1" dirty="0">
              <a:solidFill>
                <a:srgbClr val="183777"/>
              </a:solidFill>
              <a:latin typeface="Agency FB" panose="020B0503020202020204" pitchFamily="34" charset="0"/>
              <a:ea typeface="Segoe UI Black" panose="020B0A02040204020203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4809175"/>
            <a:ext cx="12191999" cy="1655762"/>
          </a:xfrm>
        </p:spPr>
        <p:txBody>
          <a:bodyPr>
            <a:normAutofit fontScale="70000" lnSpcReduction="20000"/>
          </a:bodyPr>
          <a:lstStyle/>
          <a:p>
            <a:pPr defTabSz="457200"/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Jamie Aquino, </a:t>
            </a:r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Francklin</a:t>
            </a:r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Barbier, </a:t>
            </a:r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Charlens</a:t>
            </a:r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Calixte, Claude Pressoir, </a:t>
            </a:r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Cleeford</a:t>
            </a:r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Joseph, </a:t>
            </a:r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Myson</a:t>
            </a:r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Samedi, Courtney </a:t>
            </a:r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Vail</a:t>
            </a:r>
            <a:endParaRPr lang="fr-FR" sz="4000" b="1" dirty="0">
              <a:solidFill>
                <a:srgbClr val="FF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defTabSz="457200"/>
            <a:endParaRPr lang="fr-FR" sz="4000" b="1" dirty="0">
              <a:solidFill>
                <a:srgbClr val="FF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defTabSz="457200"/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Haiti</a:t>
            </a:r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Ocean</a:t>
            </a:r>
            <a:r>
              <a:rPr lang="fr-FR" sz="4000" b="1" dirty="0">
                <a:solidFill>
                  <a:srgbClr val="FF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Project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067" y="0"/>
            <a:ext cx="1046483" cy="138563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3861675" y="3655998"/>
            <a:ext cx="4653481" cy="1"/>
          </a:xfrm>
          <a:prstGeom prst="line">
            <a:avLst/>
          </a:prstGeom>
          <a:ln w="38100">
            <a:solidFill>
              <a:srgbClr val="183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25280" y="0"/>
            <a:ext cx="1350357" cy="1332559"/>
          </a:xfrm>
          <a:prstGeom prst="rect">
            <a:avLst/>
          </a:prstGeom>
          <a:solidFill>
            <a:srgbClr val="1837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393063"/>
            <a:ext cx="210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logo]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1A85D12-2160-58A0-1F89-D4086A127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056" cy="15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DAA95-7CBD-3FD7-BF6C-D4D561F096BF}"/>
              </a:ext>
            </a:extLst>
          </p:cNvPr>
          <p:cNvSpPr txBox="1"/>
          <p:nvPr/>
        </p:nvSpPr>
        <p:spPr>
          <a:xfrm>
            <a:off x="0" y="118155"/>
            <a:ext cx="7024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Emmanuel “</a:t>
            </a:r>
            <a:r>
              <a:rPr lang="en-US" sz="2800" dirty="0" err="1">
                <a:latin typeface="Congenial Black" panose="02000503040000020004" pitchFamily="2" charset="0"/>
              </a:rPr>
              <a:t>Manno</a:t>
            </a:r>
            <a:r>
              <a:rPr lang="en-US" sz="2800" dirty="0">
                <a:latin typeface="Congenial Black" panose="02000503040000020004" pitchFamily="2" charset="0"/>
              </a:rPr>
              <a:t>” Denis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Mr. </a:t>
            </a:r>
            <a:r>
              <a:rPr lang="en-US" sz="2800" dirty="0" err="1">
                <a:latin typeface="Congenial Black" panose="02000503040000020004" pitchFamily="2" charset="0"/>
              </a:rPr>
              <a:t>Manno</a:t>
            </a:r>
            <a:endParaRPr lang="en-US" sz="2800" dirty="0">
              <a:latin typeface="Congenial Black" panose="02000503040000020004" pitchFamily="2" charset="0"/>
            </a:endParaRP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Haitian fisher – afraid of sperm whales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Keeps a small pile of rocks in his boat</a:t>
            </a:r>
            <a:endParaRPr lang="en-US" sz="2800" dirty="0"/>
          </a:p>
        </p:txBody>
      </p:sp>
      <p:pic>
        <p:nvPicPr>
          <p:cNvPr id="3" name="Picture 2" descr="A picture containing outdoor, person, person, hat&#10;&#10;Description automatically generated">
            <a:extLst>
              <a:ext uri="{FF2B5EF4-FFF2-40B4-BE49-F238E27FC236}">
                <a16:creationId xmlns:a16="http://schemas.microsoft.com/office/drawing/2014/main" id="{28593426-6417-8F86-A384-EAB086D00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0" y="2481141"/>
            <a:ext cx="5148198" cy="3861149"/>
          </a:xfrm>
          <a:prstGeom prst="rect">
            <a:avLst/>
          </a:prstGeom>
        </p:spPr>
      </p:pic>
      <p:pic>
        <p:nvPicPr>
          <p:cNvPr id="9" name="Picture 8" descr="A picture containing water, outdoor, person&#10;&#10;Description automatically generated">
            <a:extLst>
              <a:ext uri="{FF2B5EF4-FFF2-40B4-BE49-F238E27FC236}">
                <a16:creationId xmlns:a16="http://schemas.microsoft.com/office/drawing/2014/main" id="{69A1ED63-82FF-967A-84D0-75AF92E6E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15" y="232455"/>
            <a:ext cx="4791695" cy="63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aquatic mammal, mammal, outdoor&#10;&#10;Description automatically generated">
            <a:extLst>
              <a:ext uri="{FF2B5EF4-FFF2-40B4-BE49-F238E27FC236}">
                <a16:creationId xmlns:a16="http://schemas.microsoft.com/office/drawing/2014/main" id="{BE2C69D6-A1A2-38B5-FDF7-A97B32F64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72" y="1932573"/>
            <a:ext cx="5035830" cy="4760328"/>
          </a:xfrm>
          <a:prstGeom prst="rect">
            <a:avLst/>
          </a:prstGeom>
        </p:spPr>
      </p:pic>
      <p:pic>
        <p:nvPicPr>
          <p:cNvPr id="7" name="Picture 6" descr="A group of people on boats in the water&#10;&#10;Description automatically generated with low confidence">
            <a:extLst>
              <a:ext uri="{FF2B5EF4-FFF2-40B4-BE49-F238E27FC236}">
                <a16:creationId xmlns:a16="http://schemas.microsoft.com/office/drawing/2014/main" id="{53938E77-45D1-D77D-FE15-7F5B71CF1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5" y="1932573"/>
            <a:ext cx="6521482" cy="4760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0A28B-A564-3EF6-3B1D-B9A6672AA85F}"/>
              </a:ext>
            </a:extLst>
          </p:cNvPr>
          <p:cNvSpPr txBox="1"/>
          <p:nvPr/>
        </p:nvSpPr>
        <p:spPr>
          <a:xfrm>
            <a:off x="1063710" y="273789"/>
            <a:ext cx="10246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Haiti whale incident #1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Humpback whale harpooned, then stranded and died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January 2015, Fort </a:t>
            </a:r>
            <a:r>
              <a:rPr lang="en-US" sz="2800" dirty="0" err="1">
                <a:latin typeface="Congenial Black" panose="02000503040000020004" pitchFamily="2" charset="0"/>
              </a:rPr>
              <a:t>Liberte</a:t>
            </a:r>
            <a:endParaRPr lang="en-US" sz="280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ish on the ground&#10;&#10;Description automatically generated with low confidence">
            <a:extLst>
              <a:ext uri="{FF2B5EF4-FFF2-40B4-BE49-F238E27FC236}">
                <a16:creationId xmlns:a16="http://schemas.microsoft.com/office/drawing/2014/main" id="{9ADE0DDD-57E3-F7BA-DD96-D7D2C3DC0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9"/>
          <a:stretch/>
        </p:blipFill>
        <p:spPr>
          <a:xfrm>
            <a:off x="4572000" y="558800"/>
            <a:ext cx="7077707" cy="600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BCB9B-75A0-7DEB-F0AB-BC45830EBE21}"/>
              </a:ext>
            </a:extLst>
          </p:cNvPr>
          <p:cNvSpPr txBox="1"/>
          <p:nvPr/>
        </p:nvSpPr>
        <p:spPr>
          <a:xfrm>
            <a:off x="158750" y="2305615"/>
            <a:ext cx="4254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Haiti whale incident #2: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Dwarf sperm whale speared and killed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November 2016</a:t>
            </a:r>
          </a:p>
          <a:p>
            <a:r>
              <a:rPr lang="en-US" sz="2800" dirty="0" err="1">
                <a:latin typeface="Congenial Black" panose="02000503040000020004" pitchFamily="2" charset="0"/>
              </a:rPr>
              <a:t>Anse</a:t>
            </a:r>
            <a:r>
              <a:rPr lang="en-US" sz="2800" dirty="0">
                <a:latin typeface="Congenial Black" panose="02000503040000020004" pitchFamily="2" charset="0"/>
              </a:rPr>
              <a:t> a </a:t>
            </a:r>
            <a:r>
              <a:rPr lang="en-US" sz="2800" dirty="0" err="1">
                <a:latin typeface="Congenial Black" panose="02000503040000020004" pitchFamily="2" charset="0"/>
              </a:rPr>
              <a:t>Veau</a:t>
            </a:r>
            <a:endParaRPr lang="en-US" sz="280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9D7B5-F3E1-635E-E7F7-E630EB4BD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"/>
          <a:stretch/>
        </p:blipFill>
        <p:spPr>
          <a:xfrm>
            <a:off x="5524500" y="234950"/>
            <a:ext cx="6398361" cy="6388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CA29C-FFB3-E340-EAAB-737AB7D5CE28}"/>
              </a:ext>
            </a:extLst>
          </p:cNvPr>
          <p:cNvSpPr txBox="1"/>
          <p:nvPr/>
        </p:nvSpPr>
        <p:spPr>
          <a:xfrm>
            <a:off x="394595" y="2340975"/>
            <a:ext cx="5129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Haiti whale incident #3: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Juvenile minke whale found dead in a gillnet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February 2017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Cotes des </a:t>
            </a:r>
            <a:r>
              <a:rPr lang="en-US" sz="2800" dirty="0" err="1">
                <a:latin typeface="Congenial Black" panose="02000503040000020004" pitchFamily="2" charset="0"/>
              </a:rPr>
              <a:t>Arcadins</a:t>
            </a:r>
            <a:endParaRPr lang="en-US" sz="280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ter, outdoor, wave&#10;&#10;Description automatically generated">
            <a:extLst>
              <a:ext uri="{FF2B5EF4-FFF2-40B4-BE49-F238E27FC236}">
                <a16:creationId xmlns:a16="http://schemas.microsoft.com/office/drawing/2014/main" id="{F20CCBF4-C888-97BF-31BF-69F2A2817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2"/>
          <a:stretch/>
        </p:blipFill>
        <p:spPr>
          <a:xfrm>
            <a:off x="6096000" y="349438"/>
            <a:ext cx="5943599" cy="6206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8A7F28-9F5D-C520-1101-BBA2C80D34A6}"/>
              </a:ext>
            </a:extLst>
          </p:cNvPr>
          <p:cNvSpPr txBox="1"/>
          <p:nvPr/>
        </p:nvSpPr>
        <p:spPr>
          <a:xfrm>
            <a:off x="321502" y="2428310"/>
            <a:ext cx="5774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Haiti whale incident #4: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Sperm whale beached and killed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June 2017, Jacmel</a:t>
            </a:r>
          </a:p>
        </p:txBody>
      </p:sp>
    </p:spTree>
    <p:extLst>
      <p:ext uri="{BB962C8B-B14F-4D97-AF65-F5344CB8AC3E}">
        <p14:creationId xmlns:p14="http://schemas.microsoft.com/office/powerpoint/2010/main" val="28141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rocodile in the water&#10;&#10;Description automatically generated with low confidence">
            <a:extLst>
              <a:ext uri="{FF2B5EF4-FFF2-40B4-BE49-F238E27FC236}">
                <a16:creationId xmlns:a16="http://schemas.microsoft.com/office/drawing/2014/main" id="{D458B549-2B43-3A28-8730-556C074B8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35"/>
          <a:stretch/>
        </p:blipFill>
        <p:spPr>
          <a:xfrm>
            <a:off x="1765300" y="1562794"/>
            <a:ext cx="9245599" cy="5134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23EC6-6296-4B6A-E17D-5313A84037D3}"/>
              </a:ext>
            </a:extLst>
          </p:cNvPr>
          <p:cNvSpPr txBox="1"/>
          <p:nvPr/>
        </p:nvSpPr>
        <p:spPr>
          <a:xfrm>
            <a:off x="0" y="17306"/>
            <a:ext cx="12280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Haiti whale incident #5: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Stranded beaked whale killed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April 2018, Petit Trou de </a:t>
            </a:r>
            <a:r>
              <a:rPr lang="en-US" sz="2800" dirty="0" err="1">
                <a:latin typeface="Congenial Black" panose="02000503040000020004" pitchFamily="2" charset="0"/>
              </a:rPr>
              <a:t>Nippes</a:t>
            </a:r>
            <a:endParaRPr lang="en-US" sz="280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D38624F-36A2-FB83-21AE-B1318CE54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b="21461"/>
          <a:stretch/>
        </p:blipFill>
        <p:spPr>
          <a:xfrm>
            <a:off x="5371056" y="237486"/>
            <a:ext cx="6668544" cy="6518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D3D36-E1A7-00DF-380B-D96E727C838F}"/>
              </a:ext>
            </a:extLst>
          </p:cNvPr>
          <p:cNvSpPr txBox="1"/>
          <p:nvPr/>
        </p:nvSpPr>
        <p:spPr>
          <a:xfrm>
            <a:off x="423276" y="2534955"/>
            <a:ext cx="49477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Haiti whale incident #6: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Sperm whale calf brought to shore in net and killed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September 2019, Tiburon</a:t>
            </a:r>
          </a:p>
        </p:txBody>
      </p:sp>
    </p:spTree>
    <p:extLst>
      <p:ext uri="{BB962C8B-B14F-4D97-AF65-F5344CB8AC3E}">
        <p14:creationId xmlns:p14="http://schemas.microsoft.com/office/powerpoint/2010/main" val="5087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FF4E1-D9A7-6467-670A-49B658915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2"/>
          <a:stretch/>
        </p:blipFill>
        <p:spPr>
          <a:xfrm>
            <a:off x="6118242" y="1339591"/>
            <a:ext cx="5885501" cy="2454805"/>
          </a:xfrm>
          <a:prstGeom prst="rect">
            <a:avLst/>
          </a:prstGeom>
        </p:spPr>
      </p:pic>
      <p:pic>
        <p:nvPicPr>
          <p:cNvPr id="5" name="Picture 4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6029C816-4636-BCC3-9244-B3D5AD7D5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24921" r="28047" b="19389"/>
          <a:stretch/>
        </p:blipFill>
        <p:spPr>
          <a:xfrm>
            <a:off x="201901" y="1339590"/>
            <a:ext cx="5479419" cy="5518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58D68-DC50-37CC-57F4-53E5119A491F}"/>
              </a:ext>
            </a:extLst>
          </p:cNvPr>
          <p:cNvSpPr txBox="1"/>
          <p:nvPr/>
        </p:nvSpPr>
        <p:spPr>
          <a:xfrm>
            <a:off x="8598" y="5435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More about our whale populations: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Sperm whale – a.k.a. Soufflé / Largest toothed whale in the world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Observed year-round – over 50 confirmed sightings since 2007</a:t>
            </a:r>
          </a:p>
        </p:txBody>
      </p:sp>
      <p:pic>
        <p:nvPicPr>
          <p:cNvPr id="10" name="Picture 9" descr="A group of whales in the ocean&#10;&#10;Description automatically generated with medium confidence">
            <a:extLst>
              <a:ext uri="{FF2B5EF4-FFF2-40B4-BE49-F238E27FC236}">
                <a16:creationId xmlns:a16="http://schemas.microsoft.com/office/drawing/2014/main" id="{C0F4D95C-4074-9B13-5678-1681281ECC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5" t="7159" b="48333"/>
          <a:stretch/>
        </p:blipFill>
        <p:spPr>
          <a:xfrm>
            <a:off x="6104598" y="3962400"/>
            <a:ext cx="5899145" cy="27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water, outdoor, mammal, aquatic mammal&#10;&#10;Description automatically generated">
            <a:extLst>
              <a:ext uri="{FF2B5EF4-FFF2-40B4-BE49-F238E27FC236}">
                <a16:creationId xmlns:a16="http://schemas.microsoft.com/office/drawing/2014/main" id="{547BA007-A0EA-65E3-81B8-104005F8F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26555" r="14164" b="15775"/>
          <a:stretch/>
        </p:blipFill>
        <p:spPr>
          <a:xfrm>
            <a:off x="103361" y="1850522"/>
            <a:ext cx="5446539" cy="4816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24A584-1132-9066-B64C-0165E03339AE}"/>
              </a:ext>
            </a:extLst>
          </p:cNvPr>
          <p:cNvSpPr txBox="1"/>
          <p:nvPr/>
        </p:nvSpPr>
        <p:spPr>
          <a:xfrm>
            <a:off x="0" y="393178"/>
            <a:ext cx="12191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More about our whale populations: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Dwarf sperm whale / The world’s smallest whale species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Over a dozen documented sightings along inner southern coastline</a:t>
            </a:r>
          </a:p>
          <a:p>
            <a:pPr algn="ctr"/>
            <a:endParaRPr lang="en-US" sz="2800" dirty="0">
              <a:latin typeface="Congenial Black" panose="02000503040000020004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11" name="Picture 10" descr="A picture containing water, aquatic mammal, mammal, outdoor&#10;&#10;Description automatically generated">
            <a:extLst>
              <a:ext uri="{FF2B5EF4-FFF2-40B4-BE49-F238E27FC236}">
                <a16:creationId xmlns:a16="http://schemas.microsoft.com/office/drawing/2014/main" id="{223137CF-3F58-87C3-2E7C-9EF4FA4B0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19" y="4216400"/>
            <a:ext cx="6212061" cy="2451100"/>
          </a:xfrm>
          <a:prstGeom prst="rect">
            <a:avLst/>
          </a:prstGeom>
        </p:spPr>
      </p:pic>
      <p:pic>
        <p:nvPicPr>
          <p:cNvPr id="15" name="Picture 14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D2D01A5E-09C9-1CDB-9512-E9F3E49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2"/>
          <a:stretch/>
        </p:blipFill>
        <p:spPr>
          <a:xfrm>
            <a:off x="5764919" y="1939422"/>
            <a:ext cx="6212061" cy="21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2D429-A45F-2157-47EF-6093BC6321E1}"/>
              </a:ext>
            </a:extLst>
          </p:cNvPr>
          <p:cNvSpPr txBox="1"/>
          <p:nvPr/>
        </p:nvSpPr>
        <p:spPr>
          <a:xfrm>
            <a:off x="0" y="233646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More about our whale populations: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Humpback whale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Only 3 confirmed sightings to our knowledge</a:t>
            </a:r>
          </a:p>
        </p:txBody>
      </p:sp>
      <p:pic>
        <p:nvPicPr>
          <p:cNvPr id="9" name="Picture 8" descr="A picture containing water, outdoor, lake, mammal&#10;&#10;Description automatically generated">
            <a:extLst>
              <a:ext uri="{FF2B5EF4-FFF2-40B4-BE49-F238E27FC236}">
                <a16:creationId xmlns:a16="http://schemas.microsoft.com/office/drawing/2014/main" id="{98AA12E6-D9F0-6475-B243-D725DB3F3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66" y="1746328"/>
            <a:ext cx="5812367" cy="4359276"/>
          </a:xfrm>
          <a:prstGeom prst="rect">
            <a:avLst/>
          </a:prstGeom>
        </p:spPr>
      </p:pic>
      <p:pic>
        <p:nvPicPr>
          <p:cNvPr id="11" name="Picture 10" descr="A body of water with a waterfall&#10;&#10;Description automatically generated with low confidence">
            <a:extLst>
              <a:ext uri="{FF2B5EF4-FFF2-40B4-BE49-F238E27FC236}">
                <a16:creationId xmlns:a16="http://schemas.microsoft.com/office/drawing/2014/main" id="{5DF08B5E-BD53-1947-942C-B83523790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4"/>
          <a:stretch/>
        </p:blipFill>
        <p:spPr>
          <a:xfrm>
            <a:off x="298601" y="1746328"/>
            <a:ext cx="5860898" cy="43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96559-4BEC-9185-AFB2-D6AE43E72E02}"/>
              </a:ext>
            </a:extLst>
          </p:cNvPr>
          <p:cNvSpPr txBox="1"/>
          <p:nvPr/>
        </p:nvSpPr>
        <p:spPr>
          <a:xfrm>
            <a:off x="576197" y="52781"/>
            <a:ext cx="684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B0604020202020204" pitchFamily="2" charset="0"/>
              </a:rPr>
              <a:t>INTRODUCING ME:</a:t>
            </a:r>
          </a:p>
          <a:p>
            <a:r>
              <a:rPr lang="en-US" sz="2800" dirty="0">
                <a:latin typeface="Congenial Black" panose="020B0604020202020204" pitchFamily="2" charset="0"/>
              </a:rPr>
              <a:t>Jamie Aquino</a:t>
            </a:r>
          </a:p>
          <a:p>
            <a:r>
              <a:rPr lang="en-US" sz="2800" dirty="0">
                <a:latin typeface="Congenial Black" panose="020B0604020202020204" pitchFamily="2" charset="0"/>
              </a:rPr>
              <a:t>President/founder, Haiti Ocean Project</a:t>
            </a:r>
          </a:p>
        </p:txBody>
      </p:sp>
      <p:pic>
        <p:nvPicPr>
          <p:cNvPr id="6" name="Picture 5" descr="A group of people wearing matching t-shirts&#10;&#10;Description automatically generated with medium confidence">
            <a:extLst>
              <a:ext uri="{FF2B5EF4-FFF2-40B4-BE49-F238E27FC236}">
                <a16:creationId xmlns:a16="http://schemas.microsoft.com/office/drawing/2014/main" id="{7F5657D4-577C-8373-6159-47E844B6F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" y="1437776"/>
            <a:ext cx="7050996" cy="5288247"/>
          </a:xfrm>
          <a:prstGeom prst="rect">
            <a:avLst/>
          </a:prstGeom>
        </p:spPr>
      </p:pic>
      <p:pic>
        <p:nvPicPr>
          <p:cNvPr id="10" name="Picture 9" descr="A picture containing water, outdoor, sky, person&#10;&#10;Description automatically generated">
            <a:extLst>
              <a:ext uri="{FF2B5EF4-FFF2-40B4-BE49-F238E27FC236}">
                <a16:creationId xmlns:a16="http://schemas.microsoft.com/office/drawing/2014/main" id="{BD748324-3711-BD69-71C7-D531D1D15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68" y="96958"/>
            <a:ext cx="4363235" cy="2901087"/>
          </a:xfrm>
          <a:prstGeom prst="rect">
            <a:avLst/>
          </a:prstGeom>
        </p:spPr>
      </p:pic>
      <p:pic>
        <p:nvPicPr>
          <p:cNvPr id="14" name="Picture 13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5701DAB3-5034-931A-8843-76E7AB52E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94" y="3195330"/>
            <a:ext cx="4062584" cy="35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fish on the ground&#10;&#10;Description automatically generated with low confidence">
            <a:extLst>
              <a:ext uri="{FF2B5EF4-FFF2-40B4-BE49-F238E27FC236}">
                <a16:creationId xmlns:a16="http://schemas.microsoft.com/office/drawing/2014/main" id="{38CFFFBF-DD38-1543-6C73-B2C9BE0B0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16438" r="3379" b="27854"/>
          <a:stretch/>
        </p:blipFill>
        <p:spPr>
          <a:xfrm>
            <a:off x="114300" y="3654467"/>
            <a:ext cx="5165385" cy="2749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D4E895-10F4-3899-D104-A2891D714EDC}"/>
              </a:ext>
            </a:extLst>
          </p:cNvPr>
          <p:cNvSpPr txBox="1"/>
          <p:nvPr/>
        </p:nvSpPr>
        <p:spPr>
          <a:xfrm>
            <a:off x="27066" y="161795"/>
            <a:ext cx="5372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Congenial Black" panose="02000503040000020004" pitchFamily="2" charset="0"/>
              </a:rPr>
              <a:t>How can we involve local Haitians in whale conservation?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1. Educating fishers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a. Motivate fishers to join HOP</a:t>
            </a:r>
          </a:p>
        </p:txBody>
      </p:sp>
      <p:pic>
        <p:nvPicPr>
          <p:cNvPr id="10" name="Picture 9" descr="A picture containing person, indoor, bowed instrument&#10;&#10;Description automatically generated">
            <a:extLst>
              <a:ext uri="{FF2B5EF4-FFF2-40B4-BE49-F238E27FC236}">
                <a16:creationId xmlns:a16="http://schemas.microsoft.com/office/drawing/2014/main" id="{9652112A-5C3C-F2C8-4D14-312C8F8D0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6"/>
          <a:stretch/>
        </p:blipFill>
        <p:spPr>
          <a:xfrm>
            <a:off x="8913398" y="1951971"/>
            <a:ext cx="2961102" cy="4465529"/>
          </a:xfrm>
          <a:prstGeom prst="rect">
            <a:avLst/>
          </a:prstGeom>
        </p:spPr>
      </p:pic>
      <p:pic>
        <p:nvPicPr>
          <p:cNvPr id="4" name="Picture 3" descr="A picture containing outdoor, person, water, beach&#10;&#10;Description automatically generated">
            <a:extLst>
              <a:ext uri="{FF2B5EF4-FFF2-40B4-BE49-F238E27FC236}">
                <a16:creationId xmlns:a16="http://schemas.microsoft.com/office/drawing/2014/main" id="{0DD543C5-04AE-5D12-D906-95406B3BA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/>
          <a:stretch/>
        </p:blipFill>
        <p:spPr>
          <a:xfrm>
            <a:off x="5256662" y="0"/>
            <a:ext cx="3864589" cy="44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9D4A21DD-65B1-A530-066A-07DE01C52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7"/>
          <a:stretch/>
        </p:blipFill>
        <p:spPr>
          <a:xfrm>
            <a:off x="484217" y="315519"/>
            <a:ext cx="4572916" cy="2812096"/>
          </a:xfrm>
          <a:prstGeom prst="rect">
            <a:avLst/>
          </a:prstGeom>
        </p:spPr>
      </p:pic>
      <p:pic>
        <p:nvPicPr>
          <p:cNvPr id="6" name="Picture 5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21298823-BD01-C559-EF4C-9C883D3AE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68" y="1019015"/>
            <a:ext cx="5884783" cy="5808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5A382-9699-A0D1-CE3D-07290427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99" y="3250492"/>
            <a:ext cx="4885152" cy="3484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5FF5B2-3882-140A-C7CF-84408369C6BB}"/>
              </a:ext>
            </a:extLst>
          </p:cNvPr>
          <p:cNvSpPr txBox="1"/>
          <p:nvPr/>
        </p:nvSpPr>
        <p:spPr>
          <a:xfrm>
            <a:off x="5697468" y="64908"/>
            <a:ext cx="576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b. Share Haiti marine species guide</a:t>
            </a:r>
          </a:p>
        </p:txBody>
      </p:sp>
    </p:spTree>
    <p:extLst>
      <p:ext uri="{BB962C8B-B14F-4D97-AF65-F5344CB8AC3E}">
        <p14:creationId xmlns:p14="http://schemas.microsoft.com/office/powerpoint/2010/main" val="25600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on the ground looking at the water&#10;&#10;Description automatically generated with medium confidence">
            <a:extLst>
              <a:ext uri="{FF2B5EF4-FFF2-40B4-BE49-F238E27FC236}">
                <a16:creationId xmlns:a16="http://schemas.microsoft.com/office/drawing/2014/main" id="{D5100CB5-7FB2-43A3-D5B5-47449681A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" t="23826" r="1826" b="8174"/>
          <a:stretch/>
        </p:blipFill>
        <p:spPr>
          <a:xfrm>
            <a:off x="349280" y="4078614"/>
            <a:ext cx="5126050" cy="2614286"/>
          </a:xfrm>
          <a:prstGeom prst="rect">
            <a:avLst/>
          </a:prstGeom>
        </p:spPr>
      </p:pic>
      <p:pic>
        <p:nvPicPr>
          <p:cNvPr id="9" name="Picture 8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55390401-C835-7651-70B6-00D2B618B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0" y="165100"/>
            <a:ext cx="5126050" cy="3844538"/>
          </a:xfrm>
          <a:prstGeom prst="rect">
            <a:avLst/>
          </a:prstGeom>
        </p:spPr>
      </p:pic>
      <p:pic>
        <p:nvPicPr>
          <p:cNvPr id="11" name="Picture 10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E2491D85-D752-FB5B-5FB2-0A249D488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/>
          <a:stretch/>
        </p:blipFill>
        <p:spPr>
          <a:xfrm rot="5400000">
            <a:off x="6450552" y="1437888"/>
            <a:ext cx="52578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2E4D93-8E5F-9665-557F-80222FD323F0}"/>
              </a:ext>
            </a:extLst>
          </p:cNvPr>
          <p:cNvSpPr txBox="1"/>
          <p:nvPr/>
        </p:nvSpPr>
        <p:spPr>
          <a:xfrm>
            <a:off x="6983430" y="368821"/>
            <a:ext cx="557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c. Build partnerships</a:t>
            </a:r>
          </a:p>
        </p:txBody>
      </p:sp>
    </p:spTree>
    <p:extLst>
      <p:ext uri="{BB962C8B-B14F-4D97-AF65-F5344CB8AC3E}">
        <p14:creationId xmlns:p14="http://schemas.microsoft.com/office/powerpoint/2010/main" val="9388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ter, outdoor, watercraft, transport&#10;&#10;Description automatically generated">
            <a:extLst>
              <a:ext uri="{FF2B5EF4-FFF2-40B4-BE49-F238E27FC236}">
                <a16:creationId xmlns:a16="http://schemas.microsoft.com/office/drawing/2014/main" id="{F978A357-FF87-471E-5B8F-DE90F9591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63" y="671882"/>
            <a:ext cx="9034919" cy="6023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2ABF9-6D7F-3DA7-1B89-6EBD5EC510C1}"/>
              </a:ext>
            </a:extLst>
          </p:cNvPr>
          <p:cNvSpPr txBox="1"/>
          <p:nvPr/>
        </p:nvSpPr>
        <p:spPr>
          <a:xfrm>
            <a:off x="0" y="7433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4. Fisher monitoring network – “Have you seen the whales today?”</a:t>
            </a:r>
          </a:p>
        </p:txBody>
      </p:sp>
    </p:spTree>
    <p:extLst>
      <p:ext uri="{BB962C8B-B14F-4D97-AF65-F5344CB8AC3E}">
        <p14:creationId xmlns:p14="http://schemas.microsoft.com/office/powerpoint/2010/main" val="31961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ailing on a boat&#10;&#10;Description automatically generated with medium confidence">
            <a:extLst>
              <a:ext uri="{FF2B5EF4-FFF2-40B4-BE49-F238E27FC236}">
                <a16:creationId xmlns:a16="http://schemas.microsoft.com/office/drawing/2014/main" id="{2944B2A5-F685-7E98-C8D0-614EA13F7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77" y="576197"/>
            <a:ext cx="8125216" cy="6093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7D3E4-1886-D4EA-A291-0A21DA0BC2DE}"/>
              </a:ext>
            </a:extLst>
          </p:cNvPr>
          <p:cNvSpPr txBox="1"/>
          <p:nvPr/>
        </p:nvSpPr>
        <p:spPr>
          <a:xfrm>
            <a:off x="1765735" y="109039"/>
            <a:ext cx="707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“Call us if you see a whale today!</a:t>
            </a:r>
          </a:p>
        </p:txBody>
      </p:sp>
    </p:spTree>
    <p:extLst>
      <p:ext uri="{BB962C8B-B14F-4D97-AF65-F5344CB8AC3E}">
        <p14:creationId xmlns:p14="http://schemas.microsoft.com/office/powerpoint/2010/main" val="37916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life jacket on a boat&#10;&#10;Description automatically generated with low confidence">
            <a:extLst>
              <a:ext uri="{FF2B5EF4-FFF2-40B4-BE49-F238E27FC236}">
                <a16:creationId xmlns:a16="http://schemas.microsoft.com/office/drawing/2014/main" id="{E725696B-75A1-B346-77FB-20CF56552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45" y="1707385"/>
            <a:ext cx="3718367" cy="4968173"/>
          </a:xfrm>
          <a:prstGeom prst="rect">
            <a:avLst/>
          </a:prstGeom>
        </p:spPr>
      </p:pic>
      <p:pic>
        <p:nvPicPr>
          <p:cNvPr id="8" name="Picture 7" descr="A picture containing water, outdoor, boat, person&#10;&#10;Description automatically generated">
            <a:extLst>
              <a:ext uri="{FF2B5EF4-FFF2-40B4-BE49-F238E27FC236}">
                <a16:creationId xmlns:a16="http://schemas.microsoft.com/office/drawing/2014/main" id="{C0A8C645-AE31-1A41-CB06-893656A9D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5" y="1816100"/>
            <a:ext cx="3718367" cy="4968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38429-092A-CD8F-11E5-1F5D7F7864B4}"/>
              </a:ext>
            </a:extLst>
          </p:cNvPr>
          <p:cNvSpPr txBox="1"/>
          <p:nvPr/>
        </p:nvSpPr>
        <p:spPr>
          <a:xfrm>
            <a:off x="-1917700" y="199083"/>
            <a:ext cx="11359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Youth education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Inspiring Haiti’s next generation</a:t>
            </a:r>
          </a:p>
          <a:p>
            <a:pPr algn="ctr"/>
            <a:r>
              <a:rPr lang="en-US" sz="2800" dirty="0">
                <a:latin typeface="Congenial Black" panose="02000503040000020004" pitchFamily="2" charset="0"/>
              </a:rPr>
              <a:t>To protect their marine environment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5169E3-7E5C-A0C6-C8FD-A3BA0A783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35" y="184055"/>
            <a:ext cx="3940253" cy="2951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C2A1D0-C582-A9E4-1CE7-E63DBE447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65" r="4657"/>
          <a:stretch/>
        </p:blipFill>
        <p:spPr>
          <a:xfrm>
            <a:off x="8124990" y="3319554"/>
            <a:ext cx="3878331" cy="32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next to a person sitting on a bed&#10;&#10;Description automatically generated with low confidence">
            <a:extLst>
              <a:ext uri="{FF2B5EF4-FFF2-40B4-BE49-F238E27FC236}">
                <a16:creationId xmlns:a16="http://schemas.microsoft.com/office/drawing/2014/main" id="{B7B9CCFE-6B44-0C41-B516-1FC200F7A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7"/>
          <a:stretch/>
        </p:blipFill>
        <p:spPr>
          <a:xfrm>
            <a:off x="456588" y="86273"/>
            <a:ext cx="4331312" cy="3342727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56F14B8-809E-557B-4C99-8F61E834E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8" y="3569761"/>
            <a:ext cx="4331312" cy="2887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A5101-627A-45FF-EFD0-6D4982999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909" y="1208896"/>
            <a:ext cx="6996081" cy="5248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4C8A40-D7FF-B252-576D-8934B8D8C0BB}"/>
              </a:ext>
            </a:extLst>
          </p:cNvPr>
          <p:cNvSpPr txBox="1"/>
          <p:nvPr/>
        </p:nvSpPr>
        <p:spPr>
          <a:xfrm>
            <a:off x="6482738" y="228600"/>
            <a:ext cx="612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Community workshops</a:t>
            </a:r>
          </a:p>
        </p:txBody>
      </p:sp>
    </p:spTree>
    <p:extLst>
      <p:ext uri="{BB962C8B-B14F-4D97-AF65-F5344CB8AC3E}">
        <p14:creationId xmlns:p14="http://schemas.microsoft.com/office/powerpoint/2010/main" val="260718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C8A40-D7FF-B252-576D-8934B8D8C0BB}"/>
              </a:ext>
            </a:extLst>
          </p:cNvPr>
          <p:cNvSpPr txBox="1"/>
          <p:nvPr/>
        </p:nvSpPr>
        <p:spPr>
          <a:xfrm>
            <a:off x="0" y="163996"/>
            <a:ext cx="1237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Future goals: Assessments of whale populations</a:t>
            </a:r>
          </a:p>
        </p:txBody>
      </p:sp>
      <p:pic>
        <p:nvPicPr>
          <p:cNvPr id="4" name="Picture 3" descr="A whale in the water&#10;&#10;Description automatically generated with medium confidence">
            <a:extLst>
              <a:ext uri="{FF2B5EF4-FFF2-40B4-BE49-F238E27FC236}">
                <a16:creationId xmlns:a16="http://schemas.microsoft.com/office/drawing/2014/main" id="{D95197F3-D738-09B4-DEEA-181E78D84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5" r="9481"/>
          <a:stretch/>
        </p:blipFill>
        <p:spPr>
          <a:xfrm>
            <a:off x="0" y="851212"/>
            <a:ext cx="5517088" cy="5600388"/>
          </a:xfrm>
          <a:prstGeom prst="rect">
            <a:avLst/>
          </a:prstGeom>
        </p:spPr>
      </p:pic>
      <p:pic>
        <p:nvPicPr>
          <p:cNvPr id="9" name="Picture 8" descr="A whale in the water&#10;&#10;Description automatically generated with low confidence">
            <a:extLst>
              <a:ext uri="{FF2B5EF4-FFF2-40B4-BE49-F238E27FC236}">
                <a16:creationId xmlns:a16="http://schemas.microsoft.com/office/drawing/2014/main" id="{D0270249-1D3D-60F3-FCD9-41E07025D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7" t="29135" r="802"/>
          <a:stretch/>
        </p:blipFill>
        <p:spPr>
          <a:xfrm>
            <a:off x="5815007" y="770467"/>
            <a:ext cx="6122994" cy="57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C8A40-D7FF-B252-576D-8934B8D8C0BB}"/>
              </a:ext>
            </a:extLst>
          </p:cNvPr>
          <p:cNvSpPr txBox="1"/>
          <p:nvPr/>
        </p:nvSpPr>
        <p:spPr>
          <a:xfrm>
            <a:off x="0" y="163996"/>
            <a:ext cx="1237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Future goals: Community-based whale watching</a:t>
            </a:r>
          </a:p>
        </p:txBody>
      </p:sp>
      <p:pic>
        <p:nvPicPr>
          <p:cNvPr id="7" name="Picture 6" descr="A whale jumping out of the water">
            <a:extLst>
              <a:ext uri="{FF2B5EF4-FFF2-40B4-BE49-F238E27FC236}">
                <a16:creationId xmlns:a16="http://schemas.microsoft.com/office/drawing/2014/main" id="{AD24909C-4C2A-2C09-A835-E60ABD76D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9"/>
          <a:stretch/>
        </p:blipFill>
        <p:spPr>
          <a:xfrm>
            <a:off x="682855" y="810920"/>
            <a:ext cx="10826289" cy="58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C8A40-D7FF-B252-576D-8934B8D8C0BB}"/>
              </a:ext>
            </a:extLst>
          </p:cNvPr>
          <p:cNvSpPr txBox="1"/>
          <p:nvPr/>
        </p:nvSpPr>
        <p:spPr>
          <a:xfrm>
            <a:off x="0" y="163996"/>
            <a:ext cx="1237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Future goals: Marine mammal sanctuary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04CA55-DC9F-3BEE-DD0D-D783264E1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86" y="686844"/>
            <a:ext cx="10347027" cy="6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B6563D6-276F-933A-CE96-E862C5317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97" y="226399"/>
            <a:ext cx="7267441" cy="6405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4F9B6-288D-8502-7972-A76F186CA979}"/>
              </a:ext>
            </a:extLst>
          </p:cNvPr>
          <p:cNvSpPr txBox="1"/>
          <p:nvPr/>
        </p:nvSpPr>
        <p:spPr>
          <a:xfrm>
            <a:off x="383577" y="280520"/>
            <a:ext cx="394684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Objectives: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1. Marine education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2.Conservation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3. Research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Involving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marine megafauna: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1. Marine mammals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2. Sea turtles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3. Sharks</a:t>
            </a:r>
          </a:p>
          <a:p>
            <a:r>
              <a:rPr lang="en-US" sz="2800" dirty="0">
                <a:latin typeface="Congenial Black" panose="02000503040000020004" pitchFamily="2" charset="0"/>
              </a:rPr>
              <a:t>4. Stingrays</a:t>
            </a:r>
          </a:p>
        </p:txBody>
      </p:sp>
    </p:spTree>
    <p:extLst>
      <p:ext uri="{BB962C8B-B14F-4D97-AF65-F5344CB8AC3E}">
        <p14:creationId xmlns:p14="http://schemas.microsoft.com/office/powerpoint/2010/main" val="24375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ainted, graffiti, painting&#10;&#10;Description automatically generated">
            <a:extLst>
              <a:ext uri="{FF2B5EF4-FFF2-40B4-BE49-F238E27FC236}">
                <a16:creationId xmlns:a16="http://schemas.microsoft.com/office/drawing/2014/main" id="{97809962-D4E3-DC37-CCCB-028BB7FE3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8262" r="19319" b="6992"/>
          <a:stretch/>
        </p:blipFill>
        <p:spPr>
          <a:xfrm>
            <a:off x="3633" y="1264989"/>
            <a:ext cx="6792384" cy="557980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0FBCD74-58DB-ADF2-F8D1-9D0CE742A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0"/>
            <a:ext cx="3247567" cy="2862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D0F80C-BFAE-DE94-D904-50662A646502}"/>
              </a:ext>
            </a:extLst>
          </p:cNvPr>
          <p:cNvSpPr txBox="1"/>
          <p:nvPr/>
        </p:nvSpPr>
        <p:spPr>
          <a:xfrm>
            <a:off x="6796017" y="3445936"/>
            <a:ext cx="5399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genial Black" panose="02000503040000020004" pitchFamily="2" charset="0"/>
              </a:rPr>
              <a:t>Haiti Ocean Project</a:t>
            </a:r>
          </a:p>
          <a:p>
            <a:pPr algn="ctr"/>
            <a:endParaRPr lang="en-US" dirty="0">
              <a:latin typeface="Congenial Black" panose="02000503040000020004" pitchFamily="2" charset="0"/>
            </a:endParaRPr>
          </a:p>
          <a:p>
            <a:pPr algn="ctr"/>
            <a:r>
              <a:rPr lang="en-US" dirty="0">
                <a:latin typeface="Congenial Black" panose="02000503040000020004" pitchFamily="2" charset="0"/>
              </a:rPr>
              <a:t>website: </a:t>
            </a:r>
            <a:r>
              <a:rPr lang="en-US" dirty="0">
                <a:latin typeface="Congenial Black" panose="02000503040000020004" pitchFamily="2" charset="0"/>
                <a:hlinkClick r:id="rId4"/>
              </a:rPr>
              <a:t>www.haitioceanproject.org</a:t>
            </a:r>
            <a:endParaRPr lang="en-US" dirty="0">
              <a:latin typeface="Congenial Black" panose="02000503040000020004" pitchFamily="2" charset="0"/>
            </a:endParaRPr>
          </a:p>
          <a:p>
            <a:pPr algn="ctr"/>
            <a:endParaRPr lang="en-US" dirty="0">
              <a:latin typeface="Congenial Black" panose="02000503040000020004" pitchFamily="2" charset="0"/>
            </a:endParaRPr>
          </a:p>
          <a:p>
            <a:pPr algn="ctr"/>
            <a:r>
              <a:rPr lang="en-US" dirty="0">
                <a:latin typeface="Congenial Black" panose="02000503040000020004" pitchFamily="2" charset="0"/>
              </a:rPr>
              <a:t>Instagram: Instagram.com/</a:t>
            </a:r>
            <a:r>
              <a:rPr lang="en-US" dirty="0" err="1">
                <a:latin typeface="Congenial Black" panose="02000503040000020004" pitchFamily="2" charset="0"/>
              </a:rPr>
              <a:t>haitioceanproject</a:t>
            </a:r>
            <a:endParaRPr lang="en-US" dirty="0">
              <a:latin typeface="Congenial Black" panose="02000503040000020004" pitchFamily="2" charset="0"/>
            </a:endParaRPr>
          </a:p>
          <a:p>
            <a:pPr algn="ctr"/>
            <a:endParaRPr lang="en-US" dirty="0">
              <a:latin typeface="Congenial Black" panose="02000503040000020004" pitchFamily="2" charset="0"/>
            </a:endParaRPr>
          </a:p>
          <a:p>
            <a:pPr algn="ctr"/>
            <a:r>
              <a:rPr lang="en-US" dirty="0">
                <a:latin typeface="Congenial Black" panose="02000503040000020004" pitchFamily="2" charset="0"/>
              </a:rPr>
              <a:t>Email: </a:t>
            </a:r>
            <a:r>
              <a:rPr lang="en-US" dirty="0">
                <a:latin typeface="Congenial Black" panose="02000503040000020004" pitchFamily="2" charset="0"/>
                <a:hlinkClick r:id="rId5"/>
              </a:rPr>
              <a:t>jamieaquino@yahoo.com</a:t>
            </a:r>
            <a:endParaRPr lang="en-US" dirty="0">
              <a:latin typeface="Congenial Black" panose="02000503040000020004" pitchFamily="2" charset="0"/>
            </a:endParaRPr>
          </a:p>
          <a:p>
            <a:pPr algn="ctr"/>
            <a:r>
              <a:rPr lang="en-US" dirty="0">
                <a:latin typeface="Congenial Black" panose="02000503040000020004" pitchFamily="2" charset="0"/>
              </a:rPr>
              <a:t> </a:t>
            </a:r>
          </a:p>
          <a:p>
            <a:pPr algn="ctr"/>
            <a:r>
              <a:rPr lang="en-US" dirty="0">
                <a:latin typeface="Congenial Black" panose="02000503040000020004" pitchFamily="2" charset="0"/>
              </a:rPr>
              <a:t>Cell: (954) 439-6458</a:t>
            </a:r>
          </a:p>
          <a:p>
            <a:pPr algn="ctr"/>
            <a:endParaRPr lang="en-US" dirty="0">
              <a:latin typeface="Congenial Black" panose="02000503040000020004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08E77-9CCA-7880-0E3D-DC9F405A98F8}"/>
              </a:ext>
            </a:extLst>
          </p:cNvPr>
          <p:cNvSpPr txBox="1"/>
          <p:nvPr/>
        </p:nvSpPr>
        <p:spPr>
          <a:xfrm>
            <a:off x="3633" y="170830"/>
            <a:ext cx="8933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ongenial Black" panose="02000503040000020004" pitchFamily="2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4375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96559-4BEC-9185-AFB2-D6AE43E72E02}"/>
              </a:ext>
            </a:extLst>
          </p:cNvPr>
          <p:cNvSpPr txBox="1"/>
          <p:nvPr/>
        </p:nvSpPr>
        <p:spPr>
          <a:xfrm>
            <a:off x="-101600" y="52781"/>
            <a:ext cx="122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Haiti Ocean Project local coordinators</a:t>
            </a: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F4539FC-B394-39A0-5501-95CB9FFA6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60" y="668464"/>
            <a:ext cx="8393079" cy="55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96559-4BEC-9185-AFB2-D6AE43E72E02}"/>
              </a:ext>
            </a:extLst>
          </p:cNvPr>
          <p:cNvSpPr txBox="1"/>
          <p:nvPr/>
        </p:nvSpPr>
        <p:spPr>
          <a:xfrm>
            <a:off x="0" y="15104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Island of Hispaniola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691DA05-3D39-A8E8-3C88-4562407C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05" y="727044"/>
            <a:ext cx="9972209" cy="59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96559-4BEC-9185-AFB2-D6AE43E72E02}"/>
              </a:ext>
            </a:extLst>
          </p:cNvPr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ngenial Black" panose="02000503040000020004" pitchFamily="2" charset="0"/>
              </a:rPr>
              <a:t>Confirmed whale species in Haiti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close-up of a dolphin&#10;&#10;Description automatically generated with medium confidence">
            <a:extLst>
              <a:ext uri="{FF2B5EF4-FFF2-40B4-BE49-F238E27FC236}">
                <a16:creationId xmlns:a16="http://schemas.microsoft.com/office/drawing/2014/main" id="{2AEB10DE-DB90-E763-7378-B09BFB416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22" y="2905311"/>
            <a:ext cx="4343399" cy="1119632"/>
          </a:xfrm>
          <a:prstGeom prst="rect">
            <a:avLst/>
          </a:prstGeom>
        </p:spPr>
      </p:pic>
      <p:pic>
        <p:nvPicPr>
          <p:cNvPr id="7" name="Picture 6" descr="A close-up of a shark&#10;&#10;Description automatically generated with medium confidence">
            <a:extLst>
              <a:ext uri="{FF2B5EF4-FFF2-40B4-BE49-F238E27FC236}">
                <a16:creationId xmlns:a16="http://schemas.microsoft.com/office/drawing/2014/main" id="{0CEFFC17-6D69-25CC-6838-D943E31EE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39" y="1010228"/>
            <a:ext cx="3362698" cy="907928"/>
          </a:xfrm>
          <a:prstGeom prst="rect">
            <a:avLst/>
          </a:prstGeom>
        </p:spPr>
      </p:pic>
      <p:pic>
        <p:nvPicPr>
          <p:cNvPr id="11" name="Picture 10" descr="A picture containing aquatic mammal, footwear&#10;&#10;Description automatically generated">
            <a:extLst>
              <a:ext uri="{FF2B5EF4-FFF2-40B4-BE49-F238E27FC236}">
                <a16:creationId xmlns:a16="http://schemas.microsoft.com/office/drawing/2014/main" id="{47D6517E-9623-DEC4-2FD4-82A2E3BA7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3" y="4277495"/>
            <a:ext cx="5343810" cy="1864235"/>
          </a:xfrm>
          <a:prstGeom prst="rect">
            <a:avLst/>
          </a:prstGeom>
        </p:spPr>
      </p:pic>
      <p:pic>
        <p:nvPicPr>
          <p:cNvPr id="15" name="Picture 14" descr="A picture containing aquatic mammal&#10;&#10;Description automatically generated">
            <a:extLst>
              <a:ext uri="{FF2B5EF4-FFF2-40B4-BE49-F238E27FC236}">
                <a16:creationId xmlns:a16="http://schemas.microsoft.com/office/drawing/2014/main" id="{EDF81E78-F14A-73E4-CA54-E3DAA6B48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81" y="4966820"/>
            <a:ext cx="4748537" cy="1579513"/>
          </a:xfrm>
          <a:prstGeom prst="rect">
            <a:avLst/>
          </a:prstGeom>
        </p:spPr>
      </p:pic>
      <p:pic>
        <p:nvPicPr>
          <p:cNvPr id="19" name="Picture 18" descr="A close-up of a shark&#10;&#10;Description automatically generated with medium confidence">
            <a:extLst>
              <a:ext uri="{FF2B5EF4-FFF2-40B4-BE49-F238E27FC236}">
                <a16:creationId xmlns:a16="http://schemas.microsoft.com/office/drawing/2014/main" id="{6632FDBD-4B29-A892-4EB8-0C1FE3F24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3" y="1413380"/>
            <a:ext cx="6250813" cy="16226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4526EB-5ED2-5848-2A29-0746940AB307}"/>
              </a:ext>
            </a:extLst>
          </p:cNvPr>
          <p:cNvSpPr txBox="1"/>
          <p:nvPr/>
        </p:nvSpPr>
        <p:spPr>
          <a:xfrm>
            <a:off x="242759" y="1029856"/>
            <a:ext cx="341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 Black" panose="02000503040000020004" pitchFamily="2" charset="0"/>
              </a:rPr>
              <a:t>SPERM WHALE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F0A6C7-0FA2-0340-7BDC-E48CE7077449}"/>
              </a:ext>
            </a:extLst>
          </p:cNvPr>
          <p:cNvSpPr txBox="1"/>
          <p:nvPr/>
        </p:nvSpPr>
        <p:spPr>
          <a:xfrm>
            <a:off x="242759" y="3954441"/>
            <a:ext cx="469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 Black" panose="02000503040000020004" pitchFamily="2" charset="0"/>
              </a:rPr>
              <a:t>HUMPBACK WHALE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7499D-81FC-67D0-5D5D-8D431D578861}"/>
              </a:ext>
            </a:extLst>
          </p:cNvPr>
          <p:cNvSpPr txBox="1"/>
          <p:nvPr/>
        </p:nvSpPr>
        <p:spPr>
          <a:xfrm>
            <a:off x="7202282" y="2606772"/>
            <a:ext cx="463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 Black" panose="02000503040000020004" pitchFamily="2" charset="0"/>
              </a:rPr>
              <a:t>BEAKED WHALE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28B80C-63FA-23CA-B210-4DCDC42C70AF}"/>
              </a:ext>
            </a:extLst>
          </p:cNvPr>
          <p:cNvSpPr txBox="1"/>
          <p:nvPr/>
        </p:nvSpPr>
        <p:spPr>
          <a:xfrm>
            <a:off x="7558979" y="63604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 Black" panose="02000503040000020004" pitchFamily="2" charset="0"/>
              </a:rPr>
              <a:t>DWARF SPERM WHALE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9BBF31-29A8-18B7-F661-991AE17169F1}"/>
              </a:ext>
            </a:extLst>
          </p:cNvPr>
          <p:cNvSpPr txBox="1"/>
          <p:nvPr/>
        </p:nvSpPr>
        <p:spPr>
          <a:xfrm>
            <a:off x="7202282" y="4609924"/>
            <a:ext cx="332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 Black" panose="02000503040000020004" pitchFamily="2" charset="0"/>
              </a:rPr>
              <a:t>MINKE WHALE</a:t>
            </a:r>
          </a:p>
        </p:txBody>
      </p:sp>
    </p:spTree>
    <p:extLst>
      <p:ext uri="{BB962C8B-B14F-4D97-AF65-F5344CB8AC3E}">
        <p14:creationId xmlns:p14="http://schemas.microsoft.com/office/powerpoint/2010/main" val="25285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96559-4BEC-9185-AFB2-D6AE43E72E02}"/>
              </a:ext>
            </a:extLst>
          </p:cNvPr>
          <p:cNvSpPr txBox="1"/>
          <p:nvPr/>
        </p:nvSpPr>
        <p:spPr>
          <a:xfrm>
            <a:off x="88310" y="1882990"/>
            <a:ext cx="16490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ngenial Black" panose="02000503040000020004" pitchFamily="2" charset="0"/>
              </a:rPr>
              <a:t>Haiti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WHERE ARE THE WHALES?</a:t>
            </a:r>
            <a:endParaRPr lang="en-US" sz="280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B9ECA5E-C0CA-B151-0217-A4167E7A7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6087" b="32754"/>
          <a:stretch/>
        </p:blipFill>
        <p:spPr>
          <a:xfrm>
            <a:off x="1649088" y="151043"/>
            <a:ext cx="10266017" cy="670695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8" name="Graphic 7" descr="Whale with solid fill">
            <a:extLst>
              <a:ext uri="{FF2B5EF4-FFF2-40B4-BE49-F238E27FC236}">
                <a16:creationId xmlns:a16="http://schemas.microsoft.com/office/drawing/2014/main" id="{390382C8-80A5-4F5B-E778-DD8DAC1D2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2866" y="2764618"/>
            <a:ext cx="914400" cy="1266044"/>
          </a:xfrm>
          <a:prstGeom prst="rect">
            <a:avLst/>
          </a:prstGeom>
        </p:spPr>
      </p:pic>
      <p:pic>
        <p:nvPicPr>
          <p:cNvPr id="10" name="Graphic 9" descr="Whale with solid fill">
            <a:extLst>
              <a:ext uri="{FF2B5EF4-FFF2-40B4-BE49-F238E27FC236}">
                <a16:creationId xmlns:a16="http://schemas.microsoft.com/office/drawing/2014/main" id="{2E2F593C-6FE0-07AA-53DE-4AE656F3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5398" y="4375490"/>
            <a:ext cx="914400" cy="914400"/>
          </a:xfrm>
          <a:prstGeom prst="rect">
            <a:avLst/>
          </a:prstGeom>
        </p:spPr>
      </p:pic>
      <p:pic>
        <p:nvPicPr>
          <p:cNvPr id="12" name="Graphic 11" descr="Whale with solid fill">
            <a:extLst>
              <a:ext uri="{FF2B5EF4-FFF2-40B4-BE49-F238E27FC236}">
                <a16:creationId xmlns:a16="http://schemas.microsoft.com/office/drawing/2014/main" id="{4AF5B4E1-23A6-734A-4C67-E2FEEEA20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2383" y="4457906"/>
            <a:ext cx="779428" cy="779428"/>
          </a:xfrm>
          <a:prstGeom prst="rect">
            <a:avLst/>
          </a:prstGeom>
        </p:spPr>
      </p:pic>
      <p:pic>
        <p:nvPicPr>
          <p:cNvPr id="14" name="Graphic 13" descr="Home with solid fill">
            <a:extLst>
              <a:ext uri="{FF2B5EF4-FFF2-40B4-BE49-F238E27FC236}">
                <a16:creationId xmlns:a16="http://schemas.microsoft.com/office/drawing/2014/main" id="{0D9FEE9E-CF19-3096-45F8-B1AC2B407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5440" y="4793835"/>
            <a:ext cx="612542" cy="612542"/>
          </a:xfrm>
          <a:prstGeom prst="rect">
            <a:avLst/>
          </a:prstGeom>
        </p:spPr>
      </p:pic>
      <p:pic>
        <p:nvPicPr>
          <p:cNvPr id="16" name="Graphic 15" descr="Whale with solid fill">
            <a:extLst>
              <a:ext uri="{FF2B5EF4-FFF2-40B4-BE49-F238E27FC236}">
                <a16:creationId xmlns:a16="http://schemas.microsoft.com/office/drawing/2014/main" id="{6DE04691-3B92-FF84-AFA4-9FDE7D7CD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9721" y="4339517"/>
            <a:ext cx="914400" cy="914400"/>
          </a:xfrm>
          <a:prstGeom prst="rect">
            <a:avLst/>
          </a:prstGeom>
        </p:spPr>
      </p:pic>
      <p:pic>
        <p:nvPicPr>
          <p:cNvPr id="18" name="Graphic 17" descr="Whale with solid fill">
            <a:extLst>
              <a:ext uri="{FF2B5EF4-FFF2-40B4-BE49-F238E27FC236}">
                <a16:creationId xmlns:a16="http://schemas.microsoft.com/office/drawing/2014/main" id="{FFBBD355-46F8-3587-EE14-05950BE4E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234" y="2764618"/>
            <a:ext cx="914400" cy="914400"/>
          </a:xfrm>
          <a:prstGeom prst="rect">
            <a:avLst/>
          </a:prstGeom>
        </p:spPr>
      </p:pic>
      <p:pic>
        <p:nvPicPr>
          <p:cNvPr id="20" name="Graphic 19" descr="Whale with solid fill">
            <a:extLst>
              <a:ext uri="{FF2B5EF4-FFF2-40B4-BE49-F238E27FC236}">
                <a16:creationId xmlns:a16="http://schemas.microsoft.com/office/drawing/2014/main" id="{00874277-BDBE-CA34-51CA-231360CAD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580" y="3264680"/>
            <a:ext cx="914400" cy="914400"/>
          </a:xfrm>
          <a:prstGeom prst="rect">
            <a:avLst/>
          </a:prstGeom>
        </p:spPr>
      </p:pic>
      <p:pic>
        <p:nvPicPr>
          <p:cNvPr id="22" name="Graphic 21" descr="Whale with solid fill">
            <a:extLst>
              <a:ext uri="{FF2B5EF4-FFF2-40B4-BE49-F238E27FC236}">
                <a16:creationId xmlns:a16="http://schemas.microsoft.com/office/drawing/2014/main" id="{8465E57A-1AE9-BAAC-F77C-75DE939E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6723" y="37560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43EE1-76E3-7673-FA55-0765F6979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8" b="15138"/>
          <a:stretch/>
        </p:blipFill>
        <p:spPr>
          <a:xfrm>
            <a:off x="6096000" y="1387010"/>
            <a:ext cx="5843021" cy="5219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96559-4BEC-9185-AFB2-D6AE43E72E02}"/>
              </a:ext>
            </a:extLst>
          </p:cNvPr>
          <p:cNvSpPr txBox="1"/>
          <p:nvPr/>
        </p:nvSpPr>
        <p:spPr>
          <a:xfrm>
            <a:off x="341879" y="1387010"/>
            <a:ext cx="55900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Congenial Black" panose="02000503040000020004" pitchFamily="2" charset="0"/>
              </a:rPr>
              <a:t>What do local Haitians know about whales?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The Mermaid and The Whale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 err="1">
                <a:latin typeface="Congenial Black" panose="02000503040000020004" pitchFamily="2" charset="0"/>
              </a:rPr>
              <a:t>Lasirèn</a:t>
            </a:r>
            <a:r>
              <a:rPr lang="en-US" sz="2800" dirty="0">
                <a:latin typeface="Congenial Black" panose="02000503040000020004" pitchFamily="2" charset="0"/>
              </a:rPr>
              <a:t> </a:t>
            </a:r>
            <a:r>
              <a:rPr lang="en-US" sz="2800" dirty="0" err="1">
                <a:latin typeface="Congenial Black" panose="02000503040000020004" pitchFamily="2" charset="0"/>
              </a:rPr>
              <a:t>ak</a:t>
            </a:r>
            <a:r>
              <a:rPr lang="en-US" sz="2800" dirty="0">
                <a:latin typeface="Congenial Black" panose="02000503040000020004" pitchFamily="2" charset="0"/>
              </a:rPr>
              <a:t> </a:t>
            </a:r>
            <a:r>
              <a:rPr lang="en-US" sz="2800" dirty="0" err="1">
                <a:latin typeface="Congenial Black" panose="02000503040000020004" pitchFamily="2" charset="0"/>
              </a:rPr>
              <a:t>Labalèn</a:t>
            </a:r>
            <a:endParaRPr lang="en-US" sz="2800" dirty="0">
              <a:latin typeface="Congenial Black" panose="02000503040000020004" pitchFamily="2" charset="0"/>
            </a:endParaRP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Haitian song passed down through oral tradition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Turned into a book by a Haitian dancer</a:t>
            </a:r>
          </a:p>
        </p:txBody>
      </p:sp>
    </p:spTree>
    <p:extLst>
      <p:ext uri="{BB962C8B-B14F-4D97-AF65-F5344CB8AC3E}">
        <p14:creationId xmlns:p14="http://schemas.microsoft.com/office/powerpoint/2010/main" val="1330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hark jumping out of the water&#10;&#10;Description automatically generated with medium confidence">
            <a:extLst>
              <a:ext uri="{FF2B5EF4-FFF2-40B4-BE49-F238E27FC236}">
                <a16:creationId xmlns:a16="http://schemas.microsoft.com/office/drawing/2014/main" id="{C0B21D2C-1D83-A891-52FB-8360A6571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61" y="744704"/>
            <a:ext cx="5850277" cy="5850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DAA95-7CBD-3FD7-BF6C-D4D561F096BF}"/>
              </a:ext>
            </a:extLst>
          </p:cNvPr>
          <p:cNvSpPr txBox="1"/>
          <p:nvPr/>
        </p:nvSpPr>
        <p:spPr>
          <a:xfrm>
            <a:off x="426232" y="744704"/>
            <a:ext cx="51481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Congenial Black" panose="02000503040000020004" pitchFamily="2" charset="0"/>
              </a:rPr>
              <a:t>How do local Haitians perceive whales?</a:t>
            </a:r>
          </a:p>
          <a:p>
            <a:endParaRPr lang="en-US" sz="2800" u="sng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Haiti fishers fear of whales</a:t>
            </a:r>
          </a:p>
          <a:p>
            <a:endParaRPr lang="en-US" sz="2800" dirty="0">
              <a:latin typeface="Congenial Black" panose="02000503040000020004" pitchFamily="2" charset="0"/>
            </a:endParaRPr>
          </a:p>
          <a:p>
            <a:r>
              <a:rPr lang="en-US" sz="2800" dirty="0">
                <a:latin typeface="Congenial Black" panose="02000503040000020004" pitchFamily="2" charset="0"/>
              </a:rPr>
              <a:t>The bigger whales primarily because of their size. The smaller whales can scare the fishers if they have never seen the species before.</a:t>
            </a:r>
          </a:p>
        </p:txBody>
      </p:sp>
    </p:spTree>
    <p:extLst>
      <p:ext uri="{BB962C8B-B14F-4D97-AF65-F5344CB8AC3E}">
        <p14:creationId xmlns:p14="http://schemas.microsoft.com/office/powerpoint/2010/main" val="30008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11909</TotalTime>
  <Words>508</Words>
  <Application>Microsoft Office PowerPoint</Application>
  <PresentationFormat>Widescreen</PresentationFormat>
  <Paragraphs>107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Agency FB</vt:lpstr>
      <vt:lpstr>Arial</vt:lpstr>
      <vt:lpstr>Calibri</vt:lpstr>
      <vt:lpstr>Calibri Light</vt:lpstr>
      <vt:lpstr>Congenial Black</vt:lpstr>
      <vt:lpstr>Trebuchet MS</vt:lpstr>
      <vt:lpstr>Thème Office</vt:lpstr>
      <vt:lpstr>CAMAC - Effectiveness of community-based education and fisher training programs to sensitize local populations in Haiti about whales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[Title] – Agency FB – 66</dc:title>
  <dc:creator>Jamie Aquino</dc:creator>
  <cp:lastModifiedBy>Courtney</cp:lastModifiedBy>
  <cp:revision>64</cp:revision>
  <dcterms:created xsi:type="dcterms:W3CDTF">2023-02-03T09:13:20Z</dcterms:created>
  <dcterms:modified xsi:type="dcterms:W3CDTF">2023-02-26T19:30:11Z</dcterms:modified>
</cp:coreProperties>
</file>